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market Sans Bold"/>
      <p:bold r:id="rId21"/>
    </p:embeddedFont>
    <p:embeddedFont>
      <p:font typeface="Anek Bangla Expanded Medium"/>
      <p:bold r:id="rId22"/>
    </p:embeddedFont>
    <p:embeddedFont>
      <p:font typeface="Gmarket Sans Medium"/>
      <p:regular r:id="rId23"/>
    </p:embeddedFont>
    <p:embeddedFont>
      <p:font typeface="Noto Sans CJK KR Medium"/>
      <p:bold r:id="rId24"/>
    </p:embeddedFont>
    <p:embeddedFont>
      <p:font typeface="Noto Sans CJK KR Regular"/>
      <p:regular r:id="rId25"/>
    </p:embeddedFont>
    <p:embeddedFont>
      <p:font typeface="Pretendard Regular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1.fntdata" Type="http://schemas.openxmlformats.org/officeDocument/2006/relationships/font"/><Relationship Id="rId22" Target="fonts/font2.fntdata" Type="http://schemas.openxmlformats.org/officeDocument/2006/relationships/font"/><Relationship Id="rId23" Target="fonts/font3.fntdata" Type="http://schemas.openxmlformats.org/officeDocument/2006/relationships/font"/><Relationship Id="rId24" Target="fonts/font4.fntdata" Type="http://schemas.openxmlformats.org/officeDocument/2006/relationships/font"/><Relationship Id="rId25" Target="fonts/font5.fntdata" Type="http://schemas.openxmlformats.org/officeDocument/2006/relationships/font"/><Relationship Id="rId26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5143500"/>
            <a:ext cx="18288000" cy="5143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991100" y="3962400"/>
            <a:ext cx="8305800" cy="248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7000" b="false" i="false" u="none" strike="noStrike">
                <a:solidFill>
                  <a:srgbClr val="091C78"/>
                </a:solidFill>
                <a:ea typeface="Gmarket Sans Bold"/>
              </a:rPr>
              <a:t>깃허브</a:t>
            </a:r>
          </a:p>
          <a:p>
            <a:pPr algn="ctr" lvl="0">
              <a:lnSpc>
                <a:spcPct val="116199"/>
              </a:lnSpc>
            </a:pPr>
            <a:r>
              <a:rPr lang="en-US" sz="7000" b="false" i="false" u="none" strike="noStrike">
                <a:solidFill>
                  <a:srgbClr val="FFFFFF"/>
                </a:solidFill>
                <a:latin typeface="Gmarket Sans Bold"/>
              </a:rPr>
              <a:t>3-1</a:t>
            </a:r>
            <a:r>
              <a:rPr lang="ko-KR" sz="7000" b="false" i="false" u="none" strike="noStrike">
                <a:solidFill>
                  <a:srgbClr val="FFFFFF"/>
                </a:solidFill>
                <a:ea typeface="Gmarket Sans Bold"/>
              </a:rPr>
              <a:t>학기</a:t>
            </a:r>
            <a:r>
              <a:rPr lang="en-US" sz="70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7000" b="false" i="false" u="none" strike="noStrike">
                <a:solidFill>
                  <a:srgbClr val="FFFFFF"/>
                </a:solidFill>
                <a:ea typeface="Gmarket Sans Bold"/>
              </a:rPr>
              <a:t>활동</a:t>
            </a:r>
            <a:r>
              <a:rPr lang="en-US" sz="7000" b="false" i="false" u="none" strike="noStrike">
                <a:solidFill>
                  <a:srgbClr val="FFFFFF"/>
                </a:solidFill>
                <a:latin typeface="Gmarket Sans Bold"/>
              </a:rPr>
              <a:t> </a:t>
            </a:r>
            <a:r>
              <a:rPr lang="ko-KR" sz="7000" b="false" i="false" u="none" strike="noStrike">
                <a:solidFill>
                  <a:srgbClr val="FFFFFF"/>
                </a:solidFill>
                <a:ea typeface="Gmarket Sans Bold"/>
              </a:rPr>
              <a:t>보고서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1700" y="584200"/>
            <a:ext cx="22733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91C78"/>
                </a:solidFill>
                <a:ea typeface="Gmarket Sans Bold"/>
              </a:rPr>
              <a:t>시스템프로그래밍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40500" y="6489700"/>
            <a:ext cx="5194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000" b="false" i="false" u="none" strike="noStrike" spc="100">
                <a:solidFill>
                  <a:srgbClr val="FFFFFF">
                    <a:alpha val="80000"/>
                  </a:srgbClr>
                </a:solidFill>
                <a:latin typeface="Anek Bangla Expanded Medium"/>
              </a:rPr>
              <a:t>Github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15100" y="9067800"/>
            <a:ext cx="5257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en-US" sz="2200" b="false" i="false" u="none" strike="noStrike" spc="100">
                <a:solidFill>
                  <a:srgbClr val="FFFFFF"/>
                </a:solidFill>
                <a:latin typeface="Gmarket Sans Bold"/>
              </a:rPr>
              <a:t>2023664025 </a:t>
            </a:r>
            <a:r>
              <a:rPr lang="ko-KR" sz="2200" b="false" i="false" u="none" strike="noStrike" spc="100">
                <a:solidFill>
                  <a:srgbClr val="FFFFFF"/>
                </a:solidFill>
                <a:ea typeface="Gmarket Sans Bold"/>
              </a:rPr>
              <a:t>박세현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9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1397000"/>
            <a:ext cx="8013700" cy="1955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500" b="false" i="false" u="none" strike="noStrike">
                <a:solidFill>
                  <a:srgbClr val="091C78"/>
                </a:solidFill>
                <a:ea typeface="Gmarket Sans Bold"/>
              </a:rPr>
              <a:t>학기</a:t>
            </a:r>
            <a:r>
              <a:rPr lang="en-US" sz="5500" b="false" i="false" u="none" strike="noStrike">
                <a:solidFill>
                  <a:srgbClr val="091C78"/>
                </a:solidFill>
                <a:latin typeface="Gmarket Sans Bold"/>
              </a:rPr>
              <a:t> </a:t>
            </a:r>
            <a:r>
              <a:rPr lang="ko-KR" sz="5500" b="false" i="false" u="none" strike="noStrike">
                <a:solidFill>
                  <a:srgbClr val="091C78"/>
                </a:solidFill>
                <a:ea typeface="Gmarket Sans Bold"/>
              </a:rPr>
              <a:t>동안</a:t>
            </a:r>
            <a:r>
              <a:rPr lang="en-US" sz="5500" b="false" i="false" u="none" strike="noStrike">
                <a:solidFill>
                  <a:srgbClr val="091C78"/>
                </a:solidFill>
                <a:latin typeface="Gmarket Sans Bold"/>
              </a:rPr>
              <a:t> </a:t>
            </a:r>
            <a:r>
              <a:rPr lang="ko-KR" sz="5500" b="false" i="false" u="none" strike="noStrike">
                <a:solidFill>
                  <a:srgbClr val="091C78"/>
                </a:solidFill>
                <a:ea typeface="Gmarket Sans Bold"/>
              </a:rPr>
              <a:t>했던</a:t>
            </a:r>
            <a:r>
              <a:rPr lang="en-US" sz="5500" b="false" i="false" u="none" strike="noStrike">
                <a:solidFill>
                  <a:srgbClr val="091C78"/>
                </a:solidFill>
                <a:latin typeface="Gmarket Sans Bold"/>
              </a:rPr>
              <a:t> </a:t>
            </a:r>
            <a:r>
              <a:rPr lang="ko-KR" sz="5500" b="false" i="false" u="none" strike="noStrike">
                <a:solidFill>
                  <a:srgbClr val="091C78"/>
                </a:solidFill>
                <a:ea typeface="Gmarket Sans Bold"/>
              </a:rPr>
              <a:t>활동</a:t>
            </a:r>
          </a:p>
          <a:p>
            <a:pPr algn="l" lvl="0">
              <a:lnSpc>
                <a:spcPct val="116199"/>
              </a:lnSpc>
            </a:pPr>
            <a:r>
              <a:rPr lang="en-US" sz="5500" b="false" i="false" u="none" strike="noStrike">
                <a:solidFill>
                  <a:srgbClr val="091C78"/>
                </a:solidFill>
                <a:latin typeface="Gmarket Sans Bold"/>
              </a:rPr>
              <a:t>Readme.md</a:t>
            </a:r>
            <a:r>
              <a:rPr lang="ko-KR" sz="5500" b="false" i="false" u="none" strike="noStrike">
                <a:solidFill>
                  <a:srgbClr val="091C78"/>
                </a:solidFill>
                <a:ea typeface="Gmarket Sans Bold"/>
              </a:rPr>
              <a:t>로</a:t>
            </a:r>
            <a:r>
              <a:rPr lang="en-US" sz="5500" b="false" i="false" u="none" strike="noStrike">
                <a:solidFill>
                  <a:srgbClr val="091C78"/>
                </a:solidFill>
                <a:latin typeface="Gmarket Sans Bold"/>
              </a:rPr>
              <a:t> </a:t>
            </a:r>
            <a:r>
              <a:rPr lang="ko-KR" sz="5500" b="false" i="false" u="none" strike="noStrike">
                <a:solidFill>
                  <a:srgbClr val="091C78"/>
                </a:solidFill>
                <a:ea typeface="Gmarket Sans Bold"/>
              </a:rPr>
              <a:t>꾸미기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5200" y="5181600"/>
            <a:ext cx="74168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400" b="false" i="true" u="none" strike="noStrike">
                <a:solidFill>
                  <a:srgbClr val="323232"/>
                </a:solidFill>
                <a:latin typeface="Gmarket Sans Medium"/>
              </a:rPr>
              <a:t>Readme.md </a:t>
            </a:r>
            <a:r>
              <a:rPr lang="ko-KR" sz="3400" b="false" i="true" u="none" strike="noStrike">
                <a:solidFill>
                  <a:srgbClr val="323232"/>
                </a:solidFill>
                <a:ea typeface="Gmarket Sans Medium"/>
              </a:rPr>
              <a:t>부분의</a:t>
            </a:r>
            <a:r>
              <a:rPr lang="en-US" sz="3400" b="false" i="tru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3400" b="false" i="true" u="none" strike="noStrike">
                <a:solidFill>
                  <a:srgbClr val="323232"/>
                </a:solidFill>
                <a:ea typeface="Gmarket Sans Medium"/>
              </a:rPr>
              <a:t>시작을</a:t>
            </a:r>
            <a:r>
              <a:rPr lang="en-US" sz="3400" b="false" i="tru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3400" b="false" i="true" u="none" strike="noStrike">
                <a:solidFill>
                  <a:srgbClr val="323232"/>
                </a:solidFill>
                <a:ea typeface="Gmarket Sans Medium"/>
              </a:rPr>
              <a:t>커스텀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5200" y="6311900"/>
            <a:ext cx="79248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깃허브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프로필을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꾸미는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웹사이트가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꽤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있어서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그중에서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직접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커스텀해서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사용할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수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있는걸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써봤다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880600" y="1917700"/>
            <a:ext cx="7721600" cy="7048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65200" y="7416800"/>
            <a:ext cx="73787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헤더부분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,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간단한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자기소개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,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인스타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같은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연락망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뱃지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,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깃허브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이용통계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기능을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넣었다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057400" y="1371600"/>
            <a:ext cx="141859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71800" y="774700"/>
            <a:ext cx="12331700" cy="8712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43100" y="1562100"/>
            <a:ext cx="7467600" cy="716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10700" y="762000"/>
            <a:ext cx="6934200" cy="8763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9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1892300"/>
            <a:ext cx="71628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500" b="false" i="false" u="none" strike="noStrike">
                <a:solidFill>
                  <a:srgbClr val="091C78"/>
                </a:solidFill>
                <a:ea typeface="Gmarket Sans Bold"/>
              </a:rPr>
              <a:t>점수</a:t>
            </a:r>
            <a:r>
              <a:rPr lang="en-US" sz="5500" b="false" i="false" u="none" strike="noStrike">
                <a:solidFill>
                  <a:srgbClr val="091C78"/>
                </a:solidFill>
                <a:latin typeface="Gmarket Sans Bold"/>
              </a:rPr>
              <a:t> : 30</a:t>
            </a:r>
            <a:r>
              <a:rPr lang="ko-KR" sz="5500" b="false" i="false" u="none" strike="noStrike">
                <a:solidFill>
                  <a:srgbClr val="091C78"/>
                </a:solidFill>
                <a:ea typeface="Gmarket Sans Bold"/>
              </a:rPr>
              <a:t>점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 rot="0">
            <a:off x="1054100" y="3670300"/>
            <a:ext cx="16192500" cy="2387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27200" y="4127500"/>
            <a:ext cx="148209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정해진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것을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잘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지키고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꾸준한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태도로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빠지는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부분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없이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과제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, </a:t>
            </a:r>
          </a:p>
          <a:p>
            <a:pPr algn="ctr" lvl="0">
              <a:lnSpc>
                <a:spcPct val="116199"/>
              </a:lnSpc>
            </a:pP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깃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정리를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해왔기에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감점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요인이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없다고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4000" b="false" i="false" u="none" strike="noStrike">
                <a:solidFill>
                  <a:srgbClr val="323232"/>
                </a:solidFill>
                <a:ea typeface="Gmarket Sans Medium"/>
              </a:rPr>
              <a:t>생각합니다</a:t>
            </a:r>
            <a:r>
              <a:rPr lang="en-US" sz="4000" b="false" i="false" u="none" strike="noStrike">
                <a:solidFill>
                  <a:srgbClr val="323232"/>
                </a:solidFill>
                <a:latin typeface="Gmarket Sans Medium"/>
              </a:rPr>
              <a:t>.</a:t>
            </a:r>
          </a:p>
        </p:txBody>
      </p:sp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0">
            <a:off x="965200" y="6464300"/>
            <a:ext cx="5041900" cy="3251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676400" y="7962900"/>
            <a:ext cx="4000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수업시간에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했던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과제뿐만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아니라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과제로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내주신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것들을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모두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제출하였습니다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.</a:t>
            </a:r>
          </a:p>
        </p:txBody>
      </p:sp>
      <p:grpSp>
        <p:nvGrpSpPr>
          <p:cNvPr name="Group 9" id="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965200" y="6477000"/>
            <a:ext cx="571500" cy="571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54100" y="6489700"/>
            <a:ext cx="3937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market Sans Medium"/>
              </a:rPr>
              <a:t>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6400" y="7188200"/>
            <a:ext cx="405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23232"/>
                </a:solidFill>
                <a:ea typeface="Gmarket Sans Bold"/>
              </a:rPr>
              <a:t>모든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Bold"/>
              </a:rPr>
              <a:t>과제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Bold"/>
              </a:rPr>
              <a:t>제출</a:t>
            </a:r>
          </a:p>
        </p:txBody>
      </p:sp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0">
            <a:off x="6616700" y="6464300"/>
            <a:ext cx="5041900" cy="32512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327900" y="7785100"/>
            <a:ext cx="4000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과제가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없어도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README.md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수업내용을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매주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잘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정리하였습니다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. 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리눅스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명렁어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50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개도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잘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정리하고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구현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또한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각각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잘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하였습니다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.</a:t>
            </a:r>
          </a:p>
        </p:txBody>
      </p:sp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 rot="0">
            <a:off x="6616700" y="6477000"/>
            <a:ext cx="571500" cy="571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718300" y="6489700"/>
            <a:ext cx="3937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market Sans Medium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27900" y="7188200"/>
            <a:ext cx="405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23232"/>
                </a:solidFill>
                <a:latin typeface="Gmarket Sans Bold"/>
              </a:rPr>
              <a:t>README.md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Bold"/>
              </a:rPr>
              <a:t>및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Bold"/>
              </a:rPr>
              <a:t>명령어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Bold"/>
              </a:rPr>
              <a:t> 50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Bold"/>
              </a:rPr>
              <a:t>개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0">
            <a:off x="12192000" y="6464300"/>
            <a:ext cx="5041900" cy="3251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903200" y="7962900"/>
            <a:ext cx="40005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그다음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수업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시간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전까지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매번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제출기한을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잘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지켰습니다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히스토리에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기록이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모두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Medium"/>
              </a:rPr>
              <a:t>있습니다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.</a:t>
            </a:r>
          </a:p>
        </p:txBody>
      </p:sp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 rot="0">
            <a:off x="12192000" y="6477000"/>
            <a:ext cx="571500" cy="5715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2293600" y="6489700"/>
            <a:ext cx="393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800" b="false" i="false" u="none" strike="noStrike">
                <a:solidFill>
                  <a:srgbClr val="FFFFFF"/>
                </a:solidFill>
                <a:latin typeface="Gmarket Sans Medium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03200" y="7188200"/>
            <a:ext cx="405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323232"/>
                </a:solidFill>
                <a:ea typeface="Gmarket Sans Bold"/>
              </a:rPr>
              <a:t>과제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Bold"/>
              </a:rPr>
              <a:t>제출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Bold"/>
              </a:rPr>
              <a:t>기한</a:t>
            </a:r>
            <a:r>
              <a:rPr lang="en-US" sz="2000" b="false" i="false" u="none" strike="noStrike">
                <a:solidFill>
                  <a:srgbClr val="323232"/>
                </a:solidFill>
                <a:latin typeface="Gmarket Sans Bold"/>
              </a:rPr>
              <a:t> </a:t>
            </a:r>
            <a:r>
              <a:rPr lang="ko-KR" sz="2000" b="false" i="false" u="none" strike="noStrike">
                <a:solidFill>
                  <a:srgbClr val="323232"/>
                </a:solidFill>
                <a:ea typeface="Gmarket Sans Bold"/>
              </a:rPr>
              <a:t>준수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90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 rot="0">
            <a:off x="0" y="5130800"/>
            <a:ext cx="18288000" cy="514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80000" y="2019300"/>
            <a:ext cx="8128000" cy="166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9300" b="false" i="false" u="none" strike="noStrike">
                <a:solidFill>
                  <a:srgbClr val="091C78"/>
                </a:solidFill>
                <a:ea typeface="Gmarket Sans Bold"/>
              </a:rPr>
              <a:t>출처</a:t>
            </a:r>
            <a:r>
              <a:rPr lang="en-US" sz="9300" b="false" i="false" u="none" strike="noStrike">
                <a:solidFill>
                  <a:srgbClr val="091C78"/>
                </a:solidFill>
                <a:latin typeface="Gmarket Sans Bold"/>
              </a:rPr>
              <a:t> </a:t>
            </a:r>
            <a:r>
              <a:rPr lang="ko-KR" sz="9300" b="false" i="false" u="none" strike="noStrike">
                <a:solidFill>
                  <a:srgbClr val="091C78"/>
                </a:solidFill>
                <a:ea typeface="Gmarket Sans Bold"/>
              </a:rPr>
              <a:t>및</a:t>
            </a:r>
            <a:r>
              <a:rPr lang="en-US" sz="9300" b="false" i="false" u="none" strike="noStrike">
                <a:solidFill>
                  <a:srgbClr val="091C78"/>
                </a:solidFill>
                <a:latin typeface="Gmarket Sans Bold"/>
              </a:rPr>
              <a:t> </a:t>
            </a:r>
            <a:r>
              <a:rPr lang="ko-KR" sz="9300" b="false" i="false" u="none" strike="noStrike">
                <a:solidFill>
                  <a:srgbClr val="091C78"/>
                </a:solidFill>
                <a:ea typeface="Gmarket Sans Bold"/>
              </a:rPr>
              <a:t>깃주소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5200" y="5575300"/>
            <a:ext cx="163957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https://velog.io/@hyejee0504/5%EB%B6%84%EB%A7%8C%EC%97%90-%EA%B9%83%ED%97%88%EB%B8%8C-%ED%94%84%EB%A1%9C%ED%95%84-%EA%BE%B8%EB%AF%B8%EB%8A%94-%EC%9B%B9%EC%82%AC%EC%9D%B4%ED%8A%B8-%EA%B9%83%ED%97%88%EB%B8%8C-readme-%EA%BE%B8%EB%AF%B8%EA%B8%B0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200" y="8458200"/>
            <a:ext cx="16395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323232"/>
                </a:solidFill>
                <a:latin typeface="Gmarket Sans Medium"/>
              </a:rPr>
              <a:t>https://github.com/myasehyun/SP_HW.git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100" y="7797800"/>
            <a:ext cx="11176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깃주소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905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2895600"/>
            <a:ext cx="5194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en-US" sz="1800" b="false" i="false" u="none" strike="noStrike">
                <a:solidFill>
                  <a:srgbClr val="001CA0"/>
                </a:solidFill>
                <a:latin typeface="Anek Bangla Expanded Medium"/>
              </a:rPr>
              <a:t>Table of Contents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65200" y="1892300"/>
            <a:ext cx="7162800" cy="977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5500" b="false" i="false" u="none" strike="noStrike">
                <a:solidFill>
                  <a:srgbClr val="091C78"/>
                </a:solidFill>
                <a:ea typeface="Gmarket Sans Bold"/>
              </a:rPr>
              <a:t>목차</a:t>
            </a:r>
          </a:p>
        </p:txBody>
      </p:sp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20200" y="1917700"/>
            <a:ext cx="63500" cy="1257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423400" y="1905000"/>
            <a:ext cx="4419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91C78"/>
                </a:solidFill>
                <a:latin typeface="Gmarket Sans Medium"/>
              </a:rPr>
              <a:t>3-1</a:t>
            </a:r>
            <a:r>
              <a:rPr lang="ko-KR" sz="2800" b="false" i="false" u="none" strike="noStrike">
                <a:solidFill>
                  <a:srgbClr val="091C78"/>
                </a:solidFill>
                <a:ea typeface="Gmarket Sans Medium"/>
              </a:rPr>
              <a:t>학기</a:t>
            </a:r>
            <a:r>
              <a:rPr lang="en-US" sz="2800" b="false" i="false" u="none" strike="noStrike">
                <a:solidFill>
                  <a:srgbClr val="091C78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091C78"/>
                </a:solidFill>
                <a:ea typeface="Gmarket Sans Medium"/>
              </a:rPr>
              <a:t>수업</a:t>
            </a:r>
            <a:r>
              <a:rPr lang="en-US" sz="2800" b="false" i="false" u="none" strike="noStrike">
                <a:solidFill>
                  <a:srgbClr val="091C78"/>
                </a:solidFill>
                <a:latin typeface="Gmarket Sans Medium"/>
              </a:rPr>
              <a:t>+</a:t>
            </a:r>
            <a:r>
              <a:rPr lang="ko-KR" sz="2800" b="false" i="false" u="none" strike="noStrike">
                <a:solidFill>
                  <a:srgbClr val="091C78"/>
                </a:solidFill>
                <a:ea typeface="Gmarket Sans Medium"/>
              </a:rPr>
              <a:t>과제</a:t>
            </a:r>
            <a:r>
              <a:rPr lang="en-US" sz="2800" b="false" i="false" u="none" strike="noStrike">
                <a:solidFill>
                  <a:srgbClr val="091C78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091C78"/>
                </a:solidFill>
                <a:ea typeface="Gmarket Sans Medium"/>
              </a:rPr>
              <a:t>정리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3400" y="2654300"/>
            <a:ext cx="4394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한한기동안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올렸던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과제들과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README.md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수업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내용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정리한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것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소개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47700" y="1968500"/>
            <a:ext cx="101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Gmarket Sans Medium"/>
              </a:rPr>
              <a:t>1</a:t>
            </a:r>
          </a:p>
        </p:txBody>
      </p:sp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20200" y="3492500"/>
            <a:ext cx="63500" cy="1257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423400" y="3479800"/>
            <a:ext cx="4419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91C78"/>
                </a:solidFill>
                <a:ea typeface="Gmarket Sans Medium"/>
              </a:rPr>
              <a:t>리눅스</a:t>
            </a:r>
            <a:r>
              <a:rPr lang="en-US" sz="2800" b="false" i="false" u="none" strike="noStrike">
                <a:solidFill>
                  <a:srgbClr val="091C78"/>
                </a:solidFill>
                <a:latin typeface="Gmarket Sans Medium"/>
              </a:rPr>
              <a:t> </a:t>
            </a:r>
            <a:r>
              <a:rPr lang="ko-KR" sz="2800" b="false" i="false" u="none" strike="noStrike">
                <a:solidFill>
                  <a:srgbClr val="091C78"/>
                </a:solidFill>
                <a:ea typeface="Gmarket Sans Medium"/>
              </a:rPr>
              <a:t>명령어</a:t>
            </a:r>
            <a:r>
              <a:rPr lang="en-US" sz="2800" b="false" i="false" u="none" strike="noStrike">
                <a:solidFill>
                  <a:srgbClr val="091C78"/>
                </a:solidFill>
                <a:latin typeface="Gmarket Sans Medium"/>
              </a:rPr>
              <a:t> 50</a:t>
            </a:r>
            <a:r>
              <a:rPr lang="ko-KR" sz="2800" b="false" i="false" u="none" strike="noStrike">
                <a:solidFill>
                  <a:srgbClr val="091C78"/>
                </a:solidFill>
                <a:ea typeface="Gmarket Sans Medium"/>
              </a:rPr>
              <a:t>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3400" y="4229100"/>
            <a:ext cx="4394200" cy="635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자주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쓰고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중요한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리눅스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명령어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50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개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사용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예시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47700" y="3543300"/>
            <a:ext cx="101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Gmarket Sans Medium"/>
              </a:rPr>
              <a:t>2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20200" y="5080000"/>
            <a:ext cx="63500" cy="1257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423400" y="5054600"/>
            <a:ext cx="4419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>
                <a:solidFill>
                  <a:srgbClr val="091C78"/>
                </a:solidFill>
                <a:latin typeface="Gmarket Sans Medium"/>
              </a:rPr>
              <a:t>README.md </a:t>
            </a:r>
            <a:r>
              <a:rPr lang="ko-KR" sz="2800" b="false" i="false" u="none" strike="noStrike">
                <a:solidFill>
                  <a:srgbClr val="091C78"/>
                </a:solidFill>
                <a:ea typeface="Gmarket Sans Medium"/>
              </a:rPr>
              <a:t>소개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23400" y="5969000"/>
            <a:ext cx="4394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+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간단하게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꾸밀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수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있는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방법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347700" y="5118100"/>
            <a:ext cx="101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Gmarket Sans Medium"/>
              </a:rPr>
              <a:t>3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20200" y="6654800"/>
            <a:ext cx="63500" cy="12573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9423400" y="6642100"/>
            <a:ext cx="4419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91C78"/>
                </a:solidFill>
                <a:ea typeface="Gmarket Sans Medium"/>
              </a:rPr>
              <a:t>점수</a:t>
            </a:r>
            <a:r>
              <a:rPr lang="en-US" sz="2800" b="false" i="false" u="none" strike="noStrike">
                <a:solidFill>
                  <a:srgbClr val="091C78"/>
                </a:solidFill>
                <a:latin typeface="Gmarket Sans Medium"/>
              </a:rPr>
              <a:t>+</a:t>
            </a:r>
            <a:r>
              <a:rPr lang="ko-KR" sz="2800" b="false" i="false" u="none" strike="noStrike">
                <a:solidFill>
                  <a:srgbClr val="091C78"/>
                </a:solidFill>
                <a:ea typeface="Gmarket Sans Medium"/>
              </a:rPr>
              <a:t>이유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23400" y="7543800"/>
            <a:ext cx="4394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희망하는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점수와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그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이유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47700" y="6705600"/>
            <a:ext cx="101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Gmarket Sans Medium"/>
              </a:rPr>
              <a:t>4</a:t>
            </a:r>
          </a:p>
        </p:txBody>
      </p:sp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20200" y="8229600"/>
            <a:ext cx="63500" cy="12573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423400" y="8216900"/>
            <a:ext cx="4419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true" i="false" u="none" strike="noStrike">
                <a:solidFill>
                  <a:srgbClr val="091C78"/>
                </a:solidFill>
                <a:ea typeface="Gmarket Sans Medium"/>
              </a:rPr>
              <a:t>출처</a:t>
            </a:r>
            <a:r>
              <a:rPr lang="en-US" sz="2800" b="true" i="false" u="none" strike="noStrike">
                <a:solidFill>
                  <a:srgbClr val="091C78"/>
                </a:solidFill>
                <a:latin typeface="Gmarket Sans Medium"/>
              </a:rPr>
              <a:t>+</a:t>
            </a:r>
            <a:r>
              <a:rPr lang="ko-KR" sz="2800" b="true" i="false" u="none" strike="noStrike">
                <a:solidFill>
                  <a:srgbClr val="091C78"/>
                </a:solidFill>
                <a:ea typeface="Gmarket Sans Medium"/>
              </a:rPr>
              <a:t>깃</a:t>
            </a:r>
            <a:r>
              <a:rPr lang="en-US" sz="2800" b="true" i="false" u="none" strike="noStrike">
                <a:solidFill>
                  <a:srgbClr val="091C78"/>
                </a:solidFill>
                <a:latin typeface="Gmarket Sans Medium"/>
              </a:rPr>
              <a:t> </a:t>
            </a:r>
            <a:r>
              <a:rPr lang="ko-KR" sz="2800" b="true" i="false" u="none" strike="noStrike">
                <a:solidFill>
                  <a:srgbClr val="091C78"/>
                </a:solidFill>
                <a:ea typeface="Gmarket Sans Medium"/>
              </a:rPr>
              <a:t>주소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423400" y="9118600"/>
            <a:ext cx="43942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사용한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자료의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출처와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깃</a:t>
            </a:r>
            <a:r>
              <a:rPr lang="en-US" sz="1800" b="false" i="false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Gmarket Sans Medium"/>
              </a:rPr>
              <a:t>주소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47700" y="8280400"/>
            <a:ext cx="1016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5449"/>
              </a:lnSpc>
            </a:pPr>
            <a:r>
              <a:rPr lang="en-US" sz="2200" b="false" i="false" u="none" strike="noStrike">
                <a:solidFill>
                  <a:srgbClr val="787878"/>
                </a:solidFill>
                <a:latin typeface="Gmarket Sans Medium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467100" y="0"/>
            <a:ext cx="11366500" cy="10121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30400" y="0"/>
            <a:ext cx="14414500" cy="10312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732000" y="2019300"/>
            <a:ext cx="1079500" cy="1079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38200" y="3162300"/>
            <a:ext cx="4483100" cy="4241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15800" y="3162300"/>
            <a:ext cx="6172200" cy="3492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765800" y="3162300"/>
            <a:ext cx="6172200" cy="3771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896100" y="1219200"/>
            <a:ext cx="4737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학기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중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여러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과제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95500" y="7950200"/>
            <a:ext cx="19939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3/14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과제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3800" y="7924800"/>
            <a:ext cx="19939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3/21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과제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391400" y="3187700"/>
            <a:ext cx="5245100" cy="3365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3187700"/>
            <a:ext cx="7391400" cy="3479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38200" y="3835400"/>
            <a:ext cx="4216400" cy="749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776200" y="4787900"/>
            <a:ext cx="5486400" cy="711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896100" y="1219200"/>
            <a:ext cx="4737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학기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중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여러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과제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400800" y="7404100"/>
            <a:ext cx="19939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3/28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과제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30400" y="7366000"/>
            <a:ext cx="1778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5/9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과제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7400" y="2959100"/>
            <a:ext cx="6934200" cy="4914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96100" y="1219200"/>
            <a:ext cx="4737100" cy="889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학기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중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여러</a:t>
            </a:r>
            <a:r>
              <a:rPr lang="en-US" sz="50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5000" b="false" i="false" u="none" strike="noStrike">
                <a:solidFill>
                  <a:srgbClr val="000000"/>
                </a:solidFill>
                <a:ea typeface="Noto Sans CJK KR Medium"/>
              </a:rPr>
              <a:t>과제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52800" y="8267700"/>
            <a:ext cx="17780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5/4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일</a:t>
            </a:r>
            <a:r>
              <a:rPr lang="en-US" sz="3000" b="false" i="false" u="none" strike="noStrike">
                <a:solidFill>
                  <a:srgbClr val="000000"/>
                </a:solidFill>
                <a:latin typeface="Noto Sans CJK KR Regular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Noto Sans CJK KR Regular"/>
              </a:rPr>
              <a:t>과제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36100" y="5156200"/>
            <a:ext cx="7213600" cy="104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이런식으로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중간중간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수업마다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올라오는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과제나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실습들을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해서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깃에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하였습니다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676400" y="546100"/>
            <a:ext cx="14935200" cy="72263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51400" y="8737600"/>
            <a:ext cx="8851900" cy="558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발표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했던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PPT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자료들도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깃에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업로드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해두었습니다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397000" y="1104900"/>
            <a:ext cx="9626600" cy="7073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84000" y="1016000"/>
            <a:ext cx="3898900" cy="7073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311400" y="8801100"/>
            <a:ext cx="13741400" cy="1041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필수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리눅스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명령어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50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개는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중요도와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빈도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기준으로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정리하였고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각각의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명령어에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대한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설명과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예시를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정리하였습니다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또한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각각을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구현하여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함께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100" b="false" i="false" u="none" strike="noStrike">
                <a:solidFill>
                  <a:srgbClr val="000000"/>
                </a:solidFill>
                <a:ea typeface="Pretendard Regular"/>
              </a:rPr>
              <a:t>정리했습니다</a:t>
            </a:r>
            <a:r>
              <a:rPr lang="en-US" sz="3100" b="false" i="false" u="none" strike="noStrike">
                <a:solidFill>
                  <a:srgbClr val="000000"/>
                </a:solidFill>
                <a:latin typeface="Pretendard Regular"/>
              </a:rPr>
              <a:t>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